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4044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9" r:id="rId3"/>
    <p:sldId id="320" r:id="rId4"/>
    <p:sldId id="372" r:id="rId5"/>
    <p:sldId id="297" r:id="rId6"/>
    <p:sldId id="386" r:id="rId7"/>
    <p:sldId id="371" r:id="rId8"/>
    <p:sldId id="339" r:id="rId9"/>
    <p:sldId id="361" r:id="rId10"/>
    <p:sldId id="373" r:id="rId11"/>
    <p:sldId id="374" r:id="rId12"/>
    <p:sldId id="383" r:id="rId13"/>
    <p:sldId id="387" r:id="rId14"/>
    <p:sldId id="376" r:id="rId15"/>
    <p:sldId id="384" r:id="rId16"/>
    <p:sldId id="355" r:id="rId17"/>
    <p:sldId id="343" r:id="rId18"/>
    <p:sldId id="377" r:id="rId19"/>
    <p:sldId id="378" r:id="rId20"/>
    <p:sldId id="351" r:id="rId21"/>
    <p:sldId id="353" r:id="rId22"/>
    <p:sldId id="354" r:id="rId23"/>
    <p:sldId id="299" r:id="rId24"/>
    <p:sldId id="390" r:id="rId25"/>
    <p:sldId id="375" r:id="rId26"/>
    <p:sldId id="385" r:id="rId27"/>
    <p:sldId id="388" r:id="rId28"/>
    <p:sldId id="389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 autoAdjust="0"/>
    <p:restoredTop sz="90992" autoAdjust="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96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1DF671-2CF6-41B8-A1C7-9D39D56AEC0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8DE0F3-6254-4CE3-B079-7C59230EDA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300AD-64C1-4A29-BA4A-B33E7015358A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43E7B1-3F60-47F2-ADB8-2DA21E223C9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88160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43E7B1-3F60-47F2-ADB8-2DA21E223C90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87824" y="5517232"/>
            <a:ext cx="3168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Екатеринбург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2022</a:t>
            </a:r>
            <a:endParaRPr lang="ru-RU" sz="20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404664"/>
            <a:ext cx="80648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Liberation Serif" pitchFamily="18" charset="0"/>
              </a:rPr>
              <a:t>Номенклатура дел </a:t>
            </a:r>
          </a:p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Liberation Serif" pitchFamily="18" charset="0"/>
              </a:rPr>
              <a:t>государственного органа как инструмент обеспечения сохранности архивных документов                                    в государственном органе</a:t>
            </a:r>
            <a:endParaRPr lang="ru-RU" sz="3600" b="1" dirty="0">
              <a:solidFill>
                <a:schemeClr val="bg1"/>
              </a:solidFill>
              <a:latin typeface="Liberation Serif" pitchFamily="18" charset="0"/>
            </a:endParaRPr>
          </a:p>
        </p:txBody>
      </p:sp>
      <p:pic>
        <p:nvPicPr>
          <p:cNvPr id="4" name="Рисунок 3" descr="д1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4365104"/>
            <a:ext cx="1790700" cy="18478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91264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классификационный справочник</a:t>
            </a:r>
            <a:endParaRPr lang="ru-RU" sz="2400" b="1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11256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закрепляет систематизацию документов (группировку) документов в дела (электронные дела) документального фонда государственного органа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классификационная схема номенклатуры дел и индексы дел могут использоваться для идентификации и регистрации документов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закрепляет классификацию (группировку) документов в дела (электронные дела), систематизацию и индексацию дел, сроки их хранения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включается в СЭД  в качестве справочника, определяющего порядок систематизации электронных документов (электронных копий документов), включаемых в СЭД</a:t>
            </a:r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91264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классификационный справочник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2776"/>
            <a:ext cx="8219256" cy="496855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Liberation Serif" pitchFamily="18" charset="0"/>
              </a:rPr>
              <a:t>На основе номенклатуры дел возможна разработка </a:t>
            </a:r>
            <a:endParaRPr lang="en-US" sz="2400" b="1" dirty="0" smtClean="0">
              <a:latin typeface="Liberation Serif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2852936"/>
            <a:ext cx="3146648" cy="3312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классификатора для предварительного рассмотрения документов</a:t>
            </a:r>
            <a:endParaRPr lang="en-US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644008" y="2852936"/>
            <a:ext cx="3528392" cy="3312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Liberation Serif" pitchFamily="18" charset="0"/>
              </a:rPr>
              <a:t>классификатора ответственных исполнителей, ответственных за обеспечение сохранности  и уничтожение документов</a:t>
            </a:r>
          </a:p>
          <a:p>
            <a:pPr algn="ctr"/>
            <a:r>
              <a:rPr lang="ru-RU" sz="2000" dirty="0" smtClean="0">
                <a:latin typeface="Liberation Serif" pitchFamily="18" charset="0"/>
              </a:rPr>
              <a:t>, </a:t>
            </a:r>
            <a:endParaRPr lang="en-US" sz="2000" dirty="0" smtClean="0">
              <a:latin typeface="Liberation Serif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3419872" y="2348880"/>
            <a:ext cx="1512168" cy="978408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291264" cy="52565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формировании дел должны соблюдаться следующие правила: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дело включаются исполненные документы, соответствующие по своему содержанию заголовку дела по номенклатуре дел;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Электронные документы формируются в электронные дела в соответствии с номенклатурой дел.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номенклатуре дел указывается, что дело ведется в электронной форме.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номенклатуре дел электронное дело                                                и дело на бумажном носителе отражаются                                   как два тома, имеющие один заголовок,                                         индекс и срок </a:t>
            </a:r>
            <a:r>
              <a:rPr lang="ru-RU" sz="2200" dirty="0" smtClean="0">
                <a:latin typeface="Liberation Serif" pitchFamily="18" charset="0"/>
              </a:rPr>
              <a:t>хранения.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87208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инструмент правильного формирования дел</a:t>
            </a:r>
            <a:endParaRPr lang="ru-RU" sz="2400" b="1" dirty="0">
              <a:latin typeface="Liberation Serif" pitchFamily="18" charset="0"/>
            </a:endParaRPr>
          </a:p>
        </p:txBody>
      </p:sp>
      <p:pic>
        <p:nvPicPr>
          <p:cNvPr id="4" name="Рисунок 3" descr="dok_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4293096"/>
            <a:ext cx="3048000" cy="22524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5410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848872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основной учетный документ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5" name="Блок-схема: альтернативный процесс 4"/>
          <p:cNvSpPr/>
          <p:nvPr/>
        </p:nvSpPr>
        <p:spPr>
          <a:xfrm>
            <a:off x="395536" y="2996952"/>
            <a:ext cx="1800200" cy="194421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Clr>
                <a:schemeClr val="tx2"/>
              </a:buClr>
              <a:buSzPct val="73000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постоянного срока хранения</a:t>
            </a:r>
          </a:p>
        </p:txBody>
      </p:sp>
      <p:sp>
        <p:nvSpPr>
          <p:cNvPr id="6" name="Блок-схема: альтернативный процесс 5"/>
          <p:cNvSpPr/>
          <p:nvPr/>
        </p:nvSpPr>
        <p:spPr>
          <a:xfrm>
            <a:off x="2555776" y="2996952"/>
            <a:ext cx="1728192" cy="194421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-274320" algn="ctr">
              <a:buClr>
                <a:schemeClr val="tx2"/>
              </a:buClr>
              <a:buSzPct val="73000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временных (свыше 10 лет) сроков хранения</a:t>
            </a: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4716016" y="2996952"/>
            <a:ext cx="1872208" cy="194421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-274320" algn="ctr">
              <a:buClr>
                <a:schemeClr val="tx2"/>
              </a:buClr>
              <a:buSzPct val="73000"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описей дел по личному составу</a:t>
            </a: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6948264" y="2996952"/>
            <a:ext cx="1944216" cy="194421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-274320" algn="ctr">
              <a:buClr>
                <a:schemeClr val="tx2"/>
              </a:buClr>
              <a:buSzPct val="73000"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актов о выделении к уничтожению документов, не подлежащих хранению</a:t>
            </a:r>
          </a:p>
        </p:txBody>
      </p:sp>
      <p:sp>
        <p:nvSpPr>
          <p:cNvPr id="11" name="Блок-схема: альтернативный процесс 10"/>
          <p:cNvSpPr/>
          <p:nvPr/>
        </p:nvSpPr>
        <p:spPr>
          <a:xfrm>
            <a:off x="1619672" y="5301208"/>
            <a:ext cx="6264696" cy="1224136"/>
          </a:xfrm>
          <a:prstGeom prst="flowChartAlternateProces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74320" indent="-274320"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 основе номенклатуры дел учитываются дела временных (до 10 лет включительно) сроков хранения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899592" y="2348880"/>
            <a:ext cx="720080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3059832" y="2348880"/>
            <a:ext cx="720080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5292080" y="2348880"/>
            <a:ext cx="720080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7596336" y="2348880"/>
            <a:ext cx="720080" cy="64807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268760"/>
            <a:ext cx="8136904" cy="115416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</a:t>
            </a:r>
            <a:r>
              <a:rPr lang="ru-RU" sz="2400" b="1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 </a:t>
            </a:r>
            <a:endParaRPr lang="ru-RU" sz="2400" b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 algn="ctr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- основа составления описей дел структурных подразделений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</a:t>
            </a: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91264" cy="10081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основной учетный документ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568952" cy="532859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>
              <a:buNone/>
            </a:pPr>
            <a:endParaRPr lang="ru-RU" sz="2400" dirty="0" smtClean="0">
              <a:latin typeface="Liberation Serif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latin typeface="Liberation Serif" pitchFamily="18" charset="0"/>
              </a:rPr>
              <a:t>Номенклатура дел в государственном органе </a:t>
            </a:r>
            <a:r>
              <a:rPr lang="ru-RU" sz="2400" dirty="0" smtClean="0">
                <a:latin typeface="Liberation Serif" pitchFamily="18" charset="0"/>
              </a:rPr>
              <a:t>выполняет функции основного учетного документа</a:t>
            </a:r>
            <a:endParaRPr lang="en-US" sz="2400" b="1" dirty="0" smtClean="0">
              <a:latin typeface="Liberation Serif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140968"/>
            <a:ext cx="3312368" cy="3312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Liberation Serif" pitchFamily="18" charset="0"/>
              </a:rPr>
              <a:t>каждому делу (заголовку), включенному  в номенклатуру дел присваивается             свой индекс (номер)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932040" y="3140968"/>
            <a:ext cx="3528392" cy="33123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Liberation Serif" pitchFamily="18" charset="0"/>
              </a:rPr>
              <a:t>фиксирует количественные характеристики документального фонда государственного органа и его структурных подразделений (после заполнения графы о количестве заведенных дел/томов и итоговой записи)</a:t>
            </a:r>
            <a:endParaRPr lang="en-US" sz="2000" dirty="0" smtClean="0">
              <a:latin typeface="Liberation Serif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547664" y="2564904"/>
            <a:ext cx="1512168" cy="576064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724128" y="2564904"/>
            <a:ext cx="1512168" cy="576064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87208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основной учетный документ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96752"/>
            <a:ext cx="7859216" cy="532859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Дела на бумажном носителе в структурных подразделениях размещаются в шкафах, сейфах, в Службе делопроизводства - в шкафах, на стеллажах.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Дела должны располагаться вертикально, корешками наружу и в соответствии с номенклатурой дел для обеспечения визуального контроля их наличия и быстрого поиска. 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 корешках обложек дел указываются индексы дел по номенклатуре дел.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2160" y="4941168"/>
            <a:ext cx="2381250" cy="16097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5410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692696"/>
            <a:ext cx="8208912" cy="609397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  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Заголовки дел, включенные в номенклатуру дел структурного подразделения, индексируются (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Графа 1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).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Индекс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дел в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номенклатуре государственного органа- участника СЭД состоит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из трех групп цифр,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отделенных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друг от друга с помощью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тире.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Например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 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27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-01</a:t>
            </a:r>
            <a:r>
              <a:rPr lang="en-US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-33</a:t>
            </a: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 05-09-33</a:t>
            </a:r>
            <a:endParaRPr lang="ru-RU" sz="2200" b="1" dirty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Первая группа цифр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является кодом, закрепленным за каждым исполнительным органом (устанавливается правовым актом Правительства Свердловской области);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Вторая группа цифр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состоит из установленного в исполнительном органе цифрового обозначения структурного подразделения или направления деятельности и является номером раздела конкретной (индивидуальной) номенклатуры дел государственного органа</a:t>
            </a:r>
            <a:r>
              <a:rPr lang="en-US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Третья группа цифр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состоит из порядкового номера заголовка дела по номенклатуре дел в пределах структурного подразделения</a:t>
            </a:r>
            <a:endParaRPr lang="en-US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88832" cy="64807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Графа 2. Заголовок дела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52736"/>
            <a:ext cx="7992888" cy="546855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номенклатуру дел включаются заголовки дел (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Графа 2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), отражающие деятельность структурных подразделений государственного органа, постоянно и временно действующих совещательных и координационных органов (коллегий, советов, комиссий и др.), в том числе документы, содержащие сведения ограниченного доступа, регистрационные и учетные журналы, картотеки, базы данных, в необходимых случаях - копии документов;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Заголовки электронных дел включаются в номенклатуру дел по тем же правилам, что и заголовки дел на бумажном носителе;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Уточнения в заголовки дел и новые заголовки дел, не предусмотренные утвержденной номенклатурой дел, вносятся в соответствующие разделы номенклатуры дел структурных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подразделений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88832" cy="64807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Графа 2. Заголовок дела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936104"/>
          </a:xfrm>
        </p:spPr>
        <p:txBody>
          <a:bodyPr>
            <a:normAutofit/>
          </a:bodyPr>
          <a:lstStyle/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908720"/>
            <a:ext cx="8352928" cy="372717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Порядок расположения заголовков дел внутри разделов и подразделов номенклатуры дел определяется степенью важности документов, составляющих дела, и их взаимосвязью;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Наименованиями разделов номенклатуры дел государственного органа, являются наименования структурных подразделений государственного органа, коллегиальных, совещательных, методических и иных органов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Заголовок дела должен в обобщенной форме отражать основное содержание и состав документов дела.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121696"/>
            <a:ext cx="8352928" cy="273630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endParaRPr lang="en-US" b="1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endParaRPr lang="ru-RU" b="1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ПРИМЕРЫ</a:t>
            </a:r>
            <a:r>
              <a:rPr lang="en-US" b="1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: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Протоколы заседаний комиссии по охране труда</a:t>
            </a:r>
            <a:r>
              <a:rPr lang="en-US" sz="2000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Министерства</a:t>
            </a:r>
            <a:endParaRPr lang="en-US" sz="2000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Переписка с областными государственными архивами Свердловской области и муниципальными архивами по вопросам организации комплектования документами  Архивного фонда Российской Федерации и другими архивными документами</a:t>
            </a:r>
            <a:endParaRPr lang="en-US" sz="2000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i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Документы (доклады, акты, справки) о проверках деятельности Департамента по обеспечению охраны, безопасности и защиты информации</a:t>
            </a: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en-US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i="1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692696"/>
            <a:ext cx="8208912" cy="60478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Заголовок дела должен отражать признак (признаки), по которому(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ым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 оно сформировано: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номинальный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- название вида дела (переписка, журнал, дело) или вида документов, включенных в дело (протоколы, приказы);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авторский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- наименование постоянно действующего или временного органа, должностного или иного лица, создавших документ(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ы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корреспондентский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- наименование организации, лица, которому адресованы или от которого получены документы;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предметно-вопросный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- краткое содержание документов дела;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хронологический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- дата (период), к которой(</a:t>
            </a:r>
            <a:r>
              <a:rPr lang="ru-RU" sz="2200" dirty="0" err="1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ому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 относятся документы дела;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географический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- название местности (территории), с которой связано содержание документов дела;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указание на </a:t>
            </a:r>
            <a:r>
              <a:rPr lang="ru-RU" sz="2200" b="1" dirty="0" err="1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копийность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документов дела.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200800" cy="57606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Нормативные правовые акты</a:t>
            </a:r>
            <a:endParaRPr lang="ru-RU" sz="32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147248" cy="5256584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Федеральный закон от 22 октября 2004 года № 125-ФЗ</a:t>
            </a:r>
            <a:b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 «Об архивном деле в Российской Федерации»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;</a:t>
            </a: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приказ Министерства культуры Российской Федерации</a:t>
            </a:r>
            <a:b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от 31.03.2015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 № 526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29.05.2019</a:t>
            </a:r>
            <a:b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№ 71 «Об утверждении правил делопроизводства в государственных органах, органах местного самоуправления»</a:t>
            </a:r>
            <a:b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</a:b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056784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Графа 3. Количество дел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052736"/>
            <a:ext cx="8568952" cy="155427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 algn="just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 algn="just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Графа 3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номенклатуры дел «Количество дел (томов)» заполняется по окончании календарного года, в графе указывается количество фактически сформированных дел (томов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</a:t>
            </a:r>
            <a:endParaRPr lang="ru-RU" sz="2200" dirty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573016"/>
            <a:ext cx="8496944" cy="298543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 algn="just">
              <a:lnSpc>
                <a:spcPct val="80000"/>
              </a:lnSpc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 algn="just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Сроки хранения документов (</a:t>
            </a: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Графа 4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) устанавливаются в соответствии с федеральными законами, иными нормативными правовыми актами, типовыми перечнями архивных документов, перечнями документов, образующихся в процессе деятельности федеральных органов государственной власти, иных государственных органов Российской Федерации, а также в процессе деятельности подведомственных им организаций,             с указанием сроков их хранения</a:t>
            </a:r>
          </a:p>
          <a:p>
            <a:endParaRPr lang="ru-RU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115616" y="2708920"/>
            <a:ext cx="7056784" cy="79208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 algn="ctr">
              <a:spcBef>
                <a:spcPct val="0"/>
              </a:spcBef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Графа 4. </a:t>
            </a:r>
            <a:r>
              <a:rPr lang="ru-RU" sz="2400" b="1" dirty="0" smtClean="0"/>
              <a:t>Сроки хранения документов 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056784" cy="72008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Графа 5. Примечание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18002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графе 5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проставляются отметки о заведении дел, о переходящих делах, о выделении дел к уничтожению, о должностных лицах, ответственных за формирование дел, о передаче дел в другой госорган для продолжения делопроизводством, отметки о том, что дело ведется в электронном виде</a:t>
            </a: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683568" y="3861048"/>
            <a:ext cx="7200800" cy="230425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 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Font typeface="Wingdings 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611560" y="3140968"/>
          <a:ext cx="7920881" cy="3559532"/>
        </p:xfrm>
        <a:graphic>
          <a:graphicData uri="http://schemas.openxmlformats.org/drawingml/2006/table">
            <a:tbl>
              <a:tblPr/>
              <a:tblGrid>
                <a:gridCol w="869192"/>
                <a:gridCol w="3518834"/>
                <a:gridCol w="827137"/>
                <a:gridCol w="1409573"/>
                <a:gridCol w="1296145"/>
              </a:tblGrid>
              <a:tr h="5816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Индекс 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дела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Заголовок дела 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Количество </a:t>
                      </a: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дел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Срок хранения дела  и 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</a:b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№ статьи по перечню</a:t>
                      </a:r>
                      <a:b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</a:b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Примечание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1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2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3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4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5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2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23687">
                <a:tc gridSpan="5">
                  <a:txBody>
                    <a:bodyPr/>
                    <a:lstStyle/>
                    <a:p>
                      <a:pPr algn="ctr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27-01  -  Руководство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5757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27-01-01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Свидетельства о государственной регистрации, постановке на налоговый, статистический учет Управления, копия Положения об Управлении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Постоянно                     39, 381                           ПТУАД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Переходящее дело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9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27-01-02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Законы Российской Федерации. Копии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ДМН                        1б ПТУАД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9800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27-01-03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Указы Президента Российской Федерации. Копии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ДМН                          1б ПТУАД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29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27-01-04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Поручения Президента Российской Федерации по основным для Управления вопросам деятельности и документы (обзоры, доклады, расчёты, заключения, справки) по их выполнению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-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*Дело в Управлении не формируется</a:t>
                      </a:r>
                    </a:p>
                  </a:txBody>
                  <a:tcPr marL="6449" marR="6449" marT="644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488832" cy="792088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ru-RU" sz="2400" b="1" dirty="0" smtClean="0">
                <a:latin typeface="Liberation Serif" pitchFamily="18" charset="0"/>
              </a:rPr>
              <a:t>Итоговая запись к номенклатуре дел</a:t>
            </a:r>
            <a:endParaRPr lang="ru-RU" sz="2400" b="1" dirty="0">
              <a:latin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27984" y="1268760"/>
            <a:ext cx="4536504" cy="5256584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завершении календарного года в каждом структурном подразделении оформляется </a:t>
            </a:r>
            <a:r>
              <a:rPr lang="ru-RU" sz="2200" b="1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итоговая запись </a:t>
            </a: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               к </a:t>
            </a:r>
            <a:r>
              <a:rPr lang="ru-RU" sz="2200" b="1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номенклатуре дел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, в которую вносятся сведения о количестве заведенных дел с учетом количества томов (графа 3 номенклатуры дел), отдельно постоянного и временных сроков хранения, временных сроков хранения с отметкой «ЭПК» и переходящих;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Итоговая запись дополняется данными о количестве электронных дел соответствующих сроков хранения.</a:t>
            </a: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1268760"/>
            <a:ext cx="4032448" cy="5468052"/>
          </a:xfrm>
          <a:prstGeom prst="rect">
            <a:avLst/>
          </a:prstGeom>
        </p:spPr>
      </p:pic>
      <p:sp>
        <p:nvSpPr>
          <p:cNvPr id="11" name="Содержимое 2"/>
          <p:cNvSpPr txBox="1">
            <a:spLocks/>
          </p:cNvSpPr>
          <p:nvPr/>
        </p:nvSpPr>
        <p:spPr>
          <a:xfrm>
            <a:off x="251520" y="1124744"/>
            <a:ext cx="7704856" cy="504056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  <a:defRPr kumimoji="0" sz="2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21208" indent="-228600" algn="l" rtl="0" eaLnBrk="1" latinLnBrk="0" hangingPunct="1">
              <a:spcBef>
                <a:spcPts val="5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23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58952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70000"/>
              <a:buFont typeface="Wingdings"/>
              <a:buChar char="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72184" indent="-182880" algn="l" rtl="0" eaLnBrk="1" latinLnBrk="0" hangingPunct="1">
              <a:spcBef>
                <a:spcPts val="400"/>
              </a:spcBef>
              <a:buClr>
                <a:schemeClr val="accent4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6733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80000"/>
              <a:buFont typeface="Wingdings 2"/>
              <a:buChar char="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47088" indent="-182880" algn="l" rtl="0" eaLnBrk="1" latinLnBrk="0" hangingPunct="1">
              <a:spcBef>
                <a:spcPts val="300"/>
              </a:spcBef>
              <a:buClr>
                <a:schemeClr val="accent4"/>
              </a:buClr>
              <a:buSzPct val="100000"/>
              <a:buChar char="•"/>
              <a:defRPr kumimoji="0" sz="1600" kern="1200" baseline="0">
                <a:solidFill>
                  <a:schemeClr val="tx1">
                    <a:tint val="8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057400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100000"/>
              <a:buFont typeface="Wingdings"/>
              <a:buChar char="§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just"/>
            <a:endParaRPr lang="ru-RU" sz="2400" dirty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404664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056784" cy="79208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ru-RU" sz="2700" dirty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Составление и оформление итоговой записи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idx="1"/>
          </p:nvPr>
        </p:nvSpPr>
        <p:spPr>
          <a:xfrm>
            <a:off x="683568" y="1196752"/>
            <a:ext cx="7704856" cy="5112568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итоговую запись сводной номенклатуры дел сведения вносятся на основании данных, переданных из структурных подразделений государственного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органа;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000" dirty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Сведения, содержащиеся в итоговой записи номенклатуры дел, передаются в архив государственного органа, о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чем</a:t>
            </a:r>
            <a:b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</a:t>
            </a: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номенклатуре дел проставляется отметка с указанием должности и подписи лица, передавшего </a:t>
            </a:r>
            <a:r>
              <a:rPr lang="ru-RU" sz="20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сведения;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0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 завершении года данные об изменениях и дополнениях, внесенных в разделы номенклатуры дел структурных подразделений, вместе с итоговыми записями о категориях и количестве дел, заведенных в структурном подразделении в течение года, передаются в Службу делопроизводства государственного органа.</a:t>
            </a:r>
          </a:p>
          <a:p>
            <a:endParaRPr lang="ru-RU" sz="2000" dirty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3528" y="404664"/>
            <a:ext cx="8640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75656" y="692696"/>
            <a:ext cx="7056784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accent1">
                    <a:lumMod val="60000"/>
                    <a:lumOff val="40000"/>
                  </a:schemeClr>
                </a:solidFill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Образец заполнения и оформления итоговой записи к номенклатуре дел 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552" y="1772816"/>
          <a:ext cx="8208912" cy="4709522"/>
        </p:xfrm>
        <a:graphic>
          <a:graphicData uri="http://schemas.openxmlformats.org/drawingml/2006/table">
            <a:tbl>
              <a:tblPr/>
              <a:tblGrid>
                <a:gridCol w="3188299"/>
                <a:gridCol w="743089"/>
                <a:gridCol w="1067000"/>
                <a:gridCol w="1381383"/>
                <a:gridCol w="771668"/>
                <a:gridCol w="1057473"/>
              </a:tblGrid>
              <a:tr h="22112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Итоговая запись о категориях и количестве дел, заведенных в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2021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году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в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 Управлении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934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По срокам хранения 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Всего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В том числе: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87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1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2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3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4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86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переходящих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с отметкой ЭПК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1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Постоянного 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i="1" u="none" strike="noStrike" dirty="0">
                          <a:solidFill>
                            <a:srgbClr val="0070C0"/>
                          </a:solidFill>
                          <a:latin typeface="Liberation Serif"/>
                        </a:rPr>
                        <a:t> </a:t>
                      </a:r>
                      <a:r>
                        <a:rPr lang="ru-RU" sz="1400" b="1" i="1" u="none" strike="noStrike" dirty="0" smtClean="0">
                          <a:solidFill>
                            <a:srgbClr val="0070C0"/>
                          </a:solidFill>
                          <a:latin typeface="Liberation Serif"/>
                        </a:rPr>
                        <a:t>52</a:t>
                      </a:r>
                      <a:endParaRPr lang="ru-RU" sz="1400" b="1" i="1" u="none" strike="noStrike" dirty="0">
                        <a:solidFill>
                          <a:srgbClr val="0070C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>
                          <a:solidFill>
                            <a:srgbClr val="0070C0"/>
                          </a:solidFill>
                          <a:latin typeface="Liberation Serif"/>
                        </a:rPr>
                        <a:t> </a:t>
                      </a:r>
                      <a:r>
                        <a:rPr lang="ru-RU" sz="1400" b="1" i="1" u="none" strike="noStrike" dirty="0" smtClean="0">
                          <a:solidFill>
                            <a:srgbClr val="0070C0"/>
                          </a:solidFill>
                          <a:latin typeface="Liberation Serif"/>
                        </a:rPr>
                        <a:t>12</a:t>
                      </a:r>
                      <a:endParaRPr lang="ru-RU" sz="1400" b="1" i="1" u="none" strike="noStrike" dirty="0">
                        <a:solidFill>
                          <a:srgbClr val="0070C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1" u="none" strike="noStrike" dirty="0" smtClean="0">
                          <a:solidFill>
                            <a:srgbClr val="0070C0"/>
                          </a:solidFill>
                          <a:latin typeface="Liberation Serif"/>
                        </a:rPr>
                        <a:t>-</a:t>
                      </a:r>
                      <a:endParaRPr lang="ru-RU" sz="1400" b="1" i="1" u="none" strike="noStrike" dirty="0">
                        <a:solidFill>
                          <a:srgbClr val="0070C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1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временного (свыше 10 лет)  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34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2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12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318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временного (до 10 лет включительно)                          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71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-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41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120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latin typeface="Liberation Serif"/>
                        </a:rPr>
                        <a:t>Итого:  </a:t>
                      </a: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 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157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14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 53</a:t>
                      </a:r>
                    </a:p>
                  </a:txBody>
                  <a:tcPr marL="6449" marR="6449" marT="64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878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 </a:t>
                      </a: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 </a:t>
                      </a: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08304">
                <a:tc gridSpan="6"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Начальник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отдела делопроизводства,                                                                                                                                                                           архива и административно-хозяйственной работы                                                                    С.П. Иванов           </a:t>
                      </a:r>
                    </a:p>
                    <a:p>
                      <a:pPr algn="l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9878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Итоговые сведения переданы в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архив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120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9635">
                <a:tc gridSpan="6"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latin typeface="Liberation Serif"/>
                        </a:rPr>
                        <a:t>Старший инспектор отдела делопроизводства,                                                                                                                                                                           архива и административно-хозяйственной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Liberation Serif"/>
                        </a:rPr>
                        <a:t>работы                                                                     Т.И. Петрова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Liberation Serif"/>
                      </a:endParaRPr>
                    </a:p>
                  </a:txBody>
                  <a:tcPr marL="6449" marR="6449" marT="6449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130">
                <a:tc gridSpan="6">
                  <a:txBody>
                    <a:bodyPr/>
                    <a:lstStyle/>
                    <a:p>
                      <a:pPr marL="0" algn="l" rtl="0" eaLnBrk="1" fontAlgn="b" latinLnBrk="0" hangingPunct="1"/>
                      <a:r>
                        <a:rPr kumimoji="0" lang="ru-RU" sz="1400" b="0" i="0" u="none" strike="noStrike" kern="1200" dirty="0" smtClean="0">
                          <a:solidFill>
                            <a:srgbClr val="000000"/>
                          </a:solidFill>
                          <a:latin typeface="Liberation Serif"/>
                          <a:ea typeface="+mn-ea"/>
                          <a:cs typeface="+mn-cs"/>
                        </a:rPr>
                        <a:t>Дата   </a:t>
                      </a:r>
                      <a:r>
                        <a:rPr kumimoji="0" lang="ru-RU" sz="1400" b="1" i="1" u="none" strike="noStrike" kern="1200" dirty="0" smtClean="0">
                          <a:solidFill>
                            <a:srgbClr val="0070C0"/>
                          </a:solidFill>
                          <a:latin typeface="Liberation Serif"/>
                          <a:ea typeface="+mn-ea"/>
                          <a:cs typeface="+mn-cs"/>
                        </a:rPr>
                        <a:t>24.12.2021</a:t>
                      </a:r>
                      <a:endParaRPr kumimoji="0" lang="ru-RU" sz="1400" b="1" i="1" u="none" strike="noStrike" kern="1200" dirty="0">
                        <a:solidFill>
                          <a:srgbClr val="0070C0"/>
                        </a:solidFill>
                        <a:latin typeface="Liberation Serif"/>
                        <a:ea typeface="+mn-ea"/>
                        <a:cs typeface="+mn-cs"/>
                      </a:endParaRPr>
                    </a:p>
                  </a:txBody>
                  <a:tcPr marL="6449" marR="6449" marT="64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Полилиния 13"/>
          <p:cNvSpPr/>
          <p:nvPr/>
        </p:nvSpPr>
        <p:spPr>
          <a:xfrm>
            <a:off x="4973122" y="4400550"/>
            <a:ext cx="719018" cy="413499"/>
          </a:xfrm>
          <a:custGeom>
            <a:avLst/>
            <a:gdLst>
              <a:gd name="connsiteX0" fmla="*/ 90368 w 719018"/>
              <a:gd name="connsiteY0" fmla="*/ 182880 h 413499"/>
              <a:gd name="connsiteX1" fmla="*/ 113228 w 719018"/>
              <a:gd name="connsiteY1" fmla="*/ 11430 h 413499"/>
              <a:gd name="connsiteX2" fmla="*/ 78938 w 719018"/>
              <a:gd name="connsiteY2" fmla="*/ 22860 h 413499"/>
              <a:gd name="connsiteX3" fmla="*/ 44648 w 719018"/>
              <a:gd name="connsiteY3" fmla="*/ 45720 h 413499"/>
              <a:gd name="connsiteX4" fmla="*/ 33218 w 719018"/>
              <a:gd name="connsiteY4" fmla="*/ 342900 h 413499"/>
              <a:gd name="connsiteX5" fmla="*/ 44648 w 719018"/>
              <a:gd name="connsiteY5" fmla="*/ 377190 h 413499"/>
              <a:gd name="connsiteX6" fmla="*/ 101798 w 719018"/>
              <a:gd name="connsiteY6" fmla="*/ 388620 h 413499"/>
              <a:gd name="connsiteX7" fmla="*/ 147518 w 719018"/>
              <a:gd name="connsiteY7" fmla="*/ 377190 h 413499"/>
              <a:gd name="connsiteX8" fmla="*/ 170378 w 719018"/>
              <a:gd name="connsiteY8" fmla="*/ 331470 h 413499"/>
              <a:gd name="connsiteX9" fmla="*/ 193238 w 719018"/>
              <a:gd name="connsiteY9" fmla="*/ 297180 h 413499"/>
              <a:gd name="connsiteX10" fmla="*/ 204668 w 719018"/>
              <a:gd name="connsiteY10" fmla="*/ 262890 h 413499"/>
              <a:gd name="connsiteX11" fmla="*/ 227528 w 719018"/>
              <a:gd name="connsiteY11" fmla="*/ 205740 h 413499"/>
              <a:gd name="connsiteX12" fmla="*/ 216098 w 719018"/>
              <a:gd name="connsiteY12" fmla="*/ 125730 h 413499"/>
              <a:gd name="connsiteX13" fmla="*/ 227528 w 719018"/>
              <a:gd name="connsiteY13" fmla="*/ 388620 h 413499"/>
              <a:gd name="connsiteX14" fmla="*/ 261818 w 719018"/>
              <a:gd name="connsiteY14" fmla="*/ 320040 h 413499"/>
              <a:gd name="connsiteX15" fmla="*/ 284678 w 719018"/>
              <a:gd name="connsiteY15" fmla="*/ 228600 h 413499"/>
              <a:gd name="connsiteX16" fmla="*/ 296108 w 719018"/>
              <a:gd name="connsiteY16" fmla="*/ 331470 h 413499"/>
              <a:gd name="connsiteX17" fmla="*/ 387548 w 719018"/>
              <a:gd name="connsiteY17" fmla="*/ 285750 h 413499"/>
              <a:gd name="connsiteX18" fmla="*/ 398978 w 719018"/>
              <a:gd name="connsiteY18" fmla="*/ 251460 h 413499"/>
              <a:gd name="connsiteX19" fmla="*/ 421838 w 719018"/>
              <a:gd name="connsiteY19" fmla="*/ 205740 h 413499"/>
              <a:gd name="connsiteX20" fmla="*/ 410408 w 719018"/>
              <a:gd name="connsiteY20" fmla="*/ 91440 h 413499"/>
              <a:gd name="connsiteX21" fmla="*/ 376118 w 719018"/>
              <a:gd name="connsiteY21" fmla="*/ 114300 h 413499"/>
              <a:gd name="connsiteX22" fmla="*/ 341828 w 719018"/>
              <a:gd name="connsiteY22" fmla="*/ 194310 h 413499"/>
              <a:gd name="connsiteX23" fmla="*/ 318968 w 719018"/>
              <a:gd name="connsiteY23" fmla="*/ 228600 h 413499"/>
              <a:gd name="connsiteX24" fmla="*/ 318968 w 719018"/>
              <a:gd name="connsiteY24" fmla="*/ 377190 h 413499"/>
              <a:gd name="connsiteX25" fmla="*/ 387548 w 719018"/>
              <a:gd name="connsiteY25" fmla="*/ 365760 h 413499"/>
              <a:gd name="connsiteX26" fmla="*/ 398978 w 719018"/>
              <a:gd name="connsiteY26" fmla="*/ 320040 h 413499"/>
              <a:gd name="connsiteX27" fmla="*/ 433268 w 719018"/>
              <a:gd name="connsiteY27" fmla="*/ 331470 h 413499"/>
              <a:gd name="connsiteX28" fmla="*/ 478988 w 719018"/>
              <a:gd name="connsiteY28" fmla="*/ 320040 h 413499"/>
              <a:gd name="connsiteX29" fmla="*/ 547568 w 719018"/>
              <a:gd name="connsiteY29" fmla="*/ 320040 h 413499"/>
              <a:gd name="connsiteX30" fmla="*/ 616148 w 719018"/>
              <a:gd name="connsiteY30" fmla="*/ 308610 h 413499"/>
              <a:gd name="connsiteX31" fmla="*/ 673298 w 719018"/>
              <a:gd name="connsiteY31" fmla="*/ 320040 h 413499"/>
              <a:gd name="connsiteX32" fmla="*/ 719018 w 719018"/>
              <a:gd name="connsiteY32" fmla="*/ 331470 h 413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19018" h="413499">
                <a:moveTo>
                  <a:pt x="90368" y="182880"/>
                </a:moveTo>
                <a:cubicBezTo>
                  <a:pt x="156576" y="138741"/>
                  <a:pt x="159758" y="151019"/>
                  <a:pt x="113228" y="11430"/>
                </a:cubicBezTo>
                <a:cubicBezTo>
                  <a:pt x="109418" y="0"/>
                  <a:pt x="89714" y="17472"/>
                  <a:pt x="78938" y="22860"/>
                </a:cubicBezTo>
                <a:cubicBezTo>
                  <a:pt x="66651" y="29003"/>
                  <a:pt x="56078" y="38100"/>
                  <a:pt x="44648" y="45720"/>
                </a:cubicBezTo>
                <a:cubicBezTo>
                  <a:pt x="0" y="179663"/>
                  <a:pt x="13179" y="112451"/>
                  <a:pt x="33218" y="342900"/>
                </a:cubicBezTo>
                <a:cubicBezTo>
                  <a:pt x="34262" y="354903"/>
                  <a:pt x="34623" y="370507"/>
                  <a:pt x="44648" y="377190"/>
                </a:cubicBezTo>
                <a:cubicBezTo>
                  <a:pt x="60812" y="387966"/>
                  <a:pt x="82748" y="384810"/>
                  <a:pt x="101798" y="388620"/>
                </a:cubicBezTo>
                <a:cubicBezTo>
                  <a:pt x="117038" y="384810"/>
                  <a:pt x="135450" y="387247"/>
                  <a:pt x="147518" y="377190"/>
                </a:cubicBezTo>
                <a:cubicBezTo>
                  <a:pt x="160608" y="366282"/>
                  <a:pt x="161924" y="346264"/>
                  <a:pt x="170378" y="331470"/>
                </a:cubicBezTo>
                <a:cubicBezTo>
                  <a:pt x="177194" y="319543"/>
                  <a:pt x="187095" y="309467"/>
                  <a:pt x="193238" y="297180"/>
                </a:cubicBezTo>
                <a:cubicBezTo>
                  <a:pt x="198626" y="286404"/>
                  <a:pt x="200438" y="274171"/>
                  <a:pt x="204668" y="262890"/>
                </a:cubicBezTo>
                <a:cubicBezTo>
                  <a:pt x="211872" y="243679"/>
                  <a:pt x="219908" y="224790"/>
                  <a:pt x="227528" y="205740"/>
                </a:cubicBezTo>
                <a:cubicBezTo>
                  <a:pt x="223718" y="179070"/>
                  <a:pt x="216098" y="98789"/>
                  <a:pt x="216098" y="125730"/>
                </a:cubicBezTo>
                <a:cubicBezTo>
                  <a:pt x="216098" y="213443"/>
                  <a:pt x="207438" y="303239"/>
                  <a:pt x="227528" y="388620"/>
                </a:cubicBezTo>
                <a:cubicBezTo>
                  <a:pt x="233382" y="413499"/>
                  <a:pt x="251438" y="343395"/>
                  <a:pt x="261818" y="320040"/>
                </a:cubicBezTo>
                <a:cubicBezTo>
                  <a:pt x="274599" y="291283"/>
                  <a:pt x="278613" y="258924"/>
                  <a:pt x="284678" y="228600"/>
                </a:cubicBezTo>
                <a:cubicBezTo>
                  <a:pt x="288488" y="262890"/>
                  <a:pt x="275407" y="303869"/>
                  <a:pt x="296108" y="331470"/>
                </a:cubicBezTo>
                <a:cubicBezTo>
                  <a:pt x="321137" y="364842"/>
                  <a:pt x="379436" y="293862"/>
                  <a:pt x="387548" y="285750"/>
                </a:cubicBezTo>
                <a:cubicBezTo>
                  <a:pt x="391358" y="274320"/>
                  <a:pt x="394232" y="262534"/>
                  <a:pt x="398978" y="251460"/>
                </a:cubicBezTo>
                <a:cubicBezTo>
                  <a:pt x="405690" y="235799"/>
                  <a:pt x="420624" y="222736"/>
                  <a:pt x="421838" y="205740"/>
                </a:cubicBezTo>
                <a:cubicBezTo>
                  <a:pt x="424566" y="167547"/>
                  <a:pt x="414218" y="129540"/>
                  <a:pt x="410408" y="91440"/>
                </a:cubicBezTo>
                <a:cubicBezTo>
                  <a:pt x="398978" y="99060"/>
                  <a:pt x="385832" y="104586"/>
                  <a:pt x="376118" y="114300"/>
                </a:cubicBezTo>
                <a:cubicBezTo>
                  <a:pt x="340248" y="150170"/>
                  <a:pt x="361502" y="148404"/>
                  <a:pt x="341828" y="194310"/>
                </a:cubicBezTo>
                <a:cubicBezTo>
                  <a:pt x="336417" y="206936"/>
                  <a:pt x="326588" y="217170"/>
                  <a:pt x="318968" y="228600"/>
                </a:cubicBezTo>
                <a:cubicBezTo>
                  <a:pt x="308328" y="271160"/>
                  <a:pt x="285690" y="339158"/>
                  <a:pt x="318968" y="377190"/>
                </a:cubicBezTo>
                <a:cubicBezTo>
                  <a:pt x="334229" y="394631"/>
                  <a:pt x="364688" y="369570"/>
                  <a:pt x="387548" y="365760"/>
                </a:cubicBezTo>
                <a:lnTo>
                  <a:pt x="398978" y="320040"/>
                </a:lnTo>
                <a:cubicBezTo>
                  <a:pt x="410408" y="323850"/>
                  <a:pt x="422937" y="337669"/>
                  <a:pt x="433268" y="331470"/>
                </a:cubicBezTo>
                <a:cubicBezTo>
                  <a:pt x="481607" y="302467"/>
                  <a:pt x="431088" y="248190"/>
                  <a:pt x="478988" y="320040"/>
                </a:cubicBezTo>
                <a:cubicBezTo>
                  <a:pt x="557365" y="267789"/>
                  <a:pt x="469191" y="311331"/>
                  <a:pt x="547568" y="320040"/>
                </a:cubicBezTo>
                <a:cubicBezTo>
                  <a:pt x="570602" y="322599"/>
                  <a:pt x="593288" y="312420"/>
                  <a:pt x="616148" y="308610"/>
                </a:cubicBezTo>
                <a:cubicBezTo>
                  <a:pt x="635198" y="312420"/>
                  <a:pt x="654333" y="315826"/>
                  <a:pt x="673298" y="320040"/>
                </a:cubicBezTo>
                <a:cubicBezTo>
                  <a:pt x="688633" y="323448"/>
                  <a:pt x="719018" y="331470"/>
                  <a:pt x="719018" y="33147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олилиния 16"/>
          <p:cNvSpPr/>
          <p:nvPr/>
        </p:nvSpPr>
        <p:spPr>
          <a:xfrm>
            <a:off x="5085813" y="5440680"/>
            <a:ext cx="815807" cy="651510"/>
          </a:xfrm>
          <a:custGeom>
            <a:avLst/>
            <a:gdLst>
              <a:gd name="connsiteX0" fmla="*/ 263427 w 815807"/>
              <a:gd name="connsiteY0" fmla="*/ 0 h 651510"/>
              <a:gd name="connsiteX1" fmla="*/ 229137 w 815807"/>
              <a:gd name="connsiteY1" fmla="*/ 45720 h 651510"/>
              <a:gd name="connsiteX2" fmla="*/ 194847 w 815807"/>
              <a:gd name="connsiteY2" fmla="*/ 148590 h 651510"/>
              <a:gd name="connsiteX3" fmla="*/ 171987 w 815807"/>
              <a:gd name="connsiteY3" fmla="*/ 217170 h 651510"/>
              <a:gd name="connsiteX4" fmla="*/ 160557 w 815807"/>
              <a:gd name="connsiteY4" fmla="*/ 251460 h 651510"/>
              <a:gd name="connsiteX5" fmla="*/ 137697 w 815807"/>
              <a:gd name="connsiteY5" fmla="*/ 308610 h 651510"/>
              <a:gd name="connsiteX6" fmla="*/ 126267 w 815807"/>
              <a:gd name="connsiteY6" fmla="*/ 342900 h 651510"/>
              <a:gd name="connsiteX7" fmla="*/ 91977 w 815807"/>
              <a:gd name="connsiteY7" fmla="*/ 377190 h 651510"/>
              <a:gd name="connsiteX8" fmla="*/ 46257 w 815807"/>
              <a:gd name="connsiteY8" fmla="*/ 262890 h 651510"/>
              <a:gd name="connsiteX9" fmla="*/ 80547 w 815807"/>
              <a:gd name="connsiteY9" fmla="*/ 251460 h 651510"/>
              <a:gd name="connsiteX10" fmla="*/ 137697 w 815807"/>
              <a:gd name="connsiteY10" fmla="*/ 240030 h 651510"/>
              <a:gd name="connsiteX11" fmla="*/ 160557 w 815807"/>
              <a:gd name="connsiteY11" fmla="*/ 274320 h 651510"/>
              <a:gd name="connsiteX12" fmla="*/ 183417 w 815807"/>
              <a:gd name="connsiteY12" fmla="*/ 354330 h 651510"/>
              <a:gd name="connsiteX13" fmla="*/ 309147 w 815807"/>
              <a:gd name="connsiteY13" fmla="*/ 251460 h 651510"/>
              <a:gd name="connsiteX14" fmla="*/ 274857 w 815807"/>
              <a:gd name="connsiteY14" fmla="*/ 285750 h 651510"/>
              <a:gd name="connsiteX15" fmla="*/ 286287 w 815807"/>
              <a:gd name="connsiteY15" fmla="*/ 342900 h 651510"/>
              <a:gd name="connsiteX16" fmla="*/ 320577 w 815807"/>
              <a:gd name="connsiteY16" fmla="*/ 320040 h 651510"/>
              <a:gd name="connsiteX17" fmla="*/ 332007 w 815807"/>
              <a:gd name="connsiteY17" fmla="*/ 285750 h 651510"/>
              <a:gd name="connsiteX18" fmla="*/ 354867 w 815807"/>
              <a:gd name="connsiteY18" fmla="*/ 251460 h 651510"/>
              <a:gd name="connsiteX19" fmla="*/ 343437 w 815807"/>
              <a:gd name="connsiteY19" fmla="*/ 148590 h 651510"/>
              <a:gd name="connsiteX20" fmla="*/ 183417 w 815807"/>
              <a:gd name="connsiteY20" fmla="*/ 171450 h 651510"/>
              <a:gd name="connsiteX21" fmla="*/ 171987 w 815807"/>
              <a:gd name="connsiteY21" fmla="*/ 205740 h 651510"/>
              <a:gd name="connsiteX22" fmla="*/ 183417 w 815807"/>
              <a:gd name="connsiteY22" fmla="*/ 320040 h 651510"/>
              <a:gd name="connsiteX23" fmla="*/ 354867 w 815807"/>
              <a:gd name="connsiteY23" fmla="*/ 354330 h 651510"/>
              <a:gd name="connsiteX24" fmla="*/ 469167 w 815807"/>
              <a:gd name="connsiteY24" fmla="*/ 342900 h 651510"/>
              <a:gd name="connsiteX25" fmla="*/ 492027 w 815807"/>
              <a:gd name="connsiteY25" fmla="*/ 308610 h 651510"/>
              <a:gd name="connsiteX26" fmla="*/ 480597 w 815807"/>
              <a:gd name="connsiteY26" fmla="*/ 274320 h 651510"/>
              <a:gd name="connsiteX27" fmla="*/ 492027 w 815807"/>
              <a:gd name="connsiteY27" fmla="*/ 331470 h 651510"/>
              <a:gd name="connsiteX28" fmla="*/ 549177 w 815807"/>
              <a:gd name="connsiteY28" fmla="*/ 320040 h 651510"/>
              <a:gd name="connsiteX29" fmla="*/ 617757 w 815807"/>
              <a:gd name="connsiteY29" fmla="*/ 297180 h 651510"/>
              <a:gd name="connsiteX30" fmla="*/ 686337 w 815807"/>
              <a:gd name="connsiteY30" fmla="*/ 274320 h 651510"/>
              <a:gd name="connsiteX31" fmla="*/ 732057 w 815807"/>
              <a:gd name="connsiteY31" fmla="*/ 331470 h 651510"/>
              <a:gd name="connsiteX32" fmla="*/ 800637 w 815807"/>
              <a:gd name="connsiteY32" fmla="*/ 320040 h 651510"/>
              <a:gd name="connsiteX33" fmla="*/ 789207 w 815807"/>
              <a:gd name="connsiteY33" fmla="*/ 377190 h 651510"/>
              <a:gd name="connsiteX34" fmla="*/ 777777 w 815807"/>
              <a:gd name="connsiteY34" fmla="*/ 422910 h 651510"/>
              <a:gd name="connsiteX35" fmla="*/ 754917 w 815807"/>
              <a:gd name="connsiteY35" fmla="*/ 468630 h 651510"/>
              <a:gd name="connsiteX36" fmla="*/ 743487 w 815807"/>
              <a:gd name="connsiteY36" fmla="*/ 502920 h 651510"/>
              <a:gd name="connsiteX37" fmla="*/ 732057 w 815807"/>
              <a:gd name="connsiteY37" fmla="*/ 651510 h 651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15807" h="651510">
                <a:moveTo>
                  <a:pt x="263427" y="0"/>
                </a:moveTo>
                <a:cubicBezTo>
                  <a:pt x="251997" y="15240"/>
                  <a:pt x="237656" y="28681"/>
                  <a:pt x="229137" y="45720"/>
                </a:cubicBezTo>
                <a:lnTo>
                  <a:pt x="194847" y="148590"/>
                </a:lnTo>
                <a:lnTo>
                  <a:pt x="171987" y="217170"/>
                </a:lnTo>
                <a:cubicBezTo>
                  <a:pt x="168177" y="228600"/>
                  <a:pt x="165032" y="240273"/>
                  <a:pt x="160557" y="251460"/>
                </a:cubicBezTo>
                <a:cubicBezTo>
                  <a:pt x="152937" y="270510"/>
                  <a:pt x="144901" y="289399"/>
                  <a:pt x="137697" y="308610"/>
                </a:cubicBezTo>
                <a:cubicBezTo>
                  <a:pt x="133467" y="319891"/>
                  <a:pt x="132950" y="332875"/>
                  <a:pt x="126267" y="342900"/>
                </a:cubicBezTo>
                <a:cubicBezTo>
                  <a:pt x="117301" y="356350"/>
                  <a:pt x="103407" y="365760"/>
                  <a:pt x="91977" y="377190"/>
                </a:cubicBezTo>
                <a:cubicBezTo>
                  <a:pt x="19399" y="362674"/>
                  <a:pt x="0" y="378532"/>
                  <a:pt x="46257" y="262890"/>
                </a:cubicBezTo>
                <a:cubicBezTo>
                  <a:pt x="50732" y="251703"/>
                  <a:pt x="68858" y="254382"/>
                  <a:pt x="80547" y="251460"/>
                </a:cubicBezTo>
                <a:cubicBezTo>
                  <a:pt x="99394" y="246748"/>
                  <a:pt x="118647" y="243840"/>
                  <a:pt x="137697" y="240030"/>
                </a:cubicBezTo>
                <a:cubicBezTo>
                  <a:pt x="201555" y="197458"/>
                  <a:pt x="155725" y="216337"/>
                  <a:pt x="160557" y="274320"/>
                </a:cubicBezTo>
                <a:cubicBezTo>
                  <a:pt x="162860" y="301961"/>
                  <a:pt x="175797" y="327660"/>
                  <a:pt x="183417" y="354330"/>
                </a:cubicBezTo>
                <a:cubicBezTo>
                  <a:pt x="268289" y="303407"/>
                  <a:pt x="224858" y="335749"/>
                  <a:pt x="309147" y="251460"/>
                </a:cubicBezTo>
                <a:lnTo>
                  <a:pt x="274857" y="285750"/>
                </a:lnTo>
                <a:cubicBezTo>
                  <a:pt x="278667" y="304800"/>
                  <a:pt x="270745" y="331244"/>
                  <a:pt x="286287" y="342900"/>
                </a:cubicBezTo>
                <a:cubicBezTo>
                  <a:pt x="297277" y="351142"/>
                  <a:pt x="311995" y="330767"/>
                  <a:pt x="320577" y="320040"/>
                </a:cubicBezTo>
                <a:cubicBezTo>
                  <a:pt x="328103" y="310632"/>
                  <a:pt x="326619" y="296526"/>
                  <a:pt x="332007" y="285750"/>
                </a:cubicBezTo>
                <a:cubicBezTo>
                  <a:pt x="338150" y="273463"/>
                  <a:pt x="347247" y="262890"/>
                  <a:pt x="354867" y="251460"/>
                </a:cubicBezTo>
                <a:cubicBezTo>
                  <a:pt x="351057" y="217170"/>
                  <a:pt x="372144" y="167728"/>
                  <a:pt x="343437" y="148590"/>
                </a:cubicBezTo>
                <a:cubicBezTo>
                  <a:pt x="310048" y="126331"/>
                  <a:pt x="227758" y="156670"/>
                  <a:pt x="183417" y="171450"/>
                </a:cubicBezTo>
                <a:cubicBezTo>
                  <a:pt x="179607" y="182880"/>
                  <a:pt x="171987" y="193692"/>
                  <a:pt x="171987" y="205740"/>
                </a:cubicBezTo>
                <a:cubicBezTo>
                  <a:pt x="171987" y="244030"/>
                  <a:pt x="164124" y="286966"/>
                  <a:pt x="183417" y="320040"/>
                </a:cubicBezTo>
                <a:cubicBezTo>
                  <a:pt x="197460" y="344114"/>
                  <a:pt x="352996" y="354122"/>
                  <a:pt x="354867" y="354330"/>
                </a:cubicBezTo>
                <a:cubicBezTo>
                  <a:pt x="392967" y="350520"/>
                  <a:pt x="432842" y="355008"/>
                  <a:pt x="469167" y="342900"/>
                </a:cubicBezTo>
                <a:cubicBezTo>
                  <a:pt x="482199" y="338556"/>
                  <a:pt x="489769" y="322160"/>
                  <a:pt x="492027" y="308610"/>
                </a:cubicBezTo>
                <a:cubicBezTo>
                  <a:pt x="494008" y="296726"/>
                  <a:pt x="480597" y="262272"/>
                  <a:pt x="480597" y="274320"/>
                </a:cubicBezTo>
                <a:cubicBezTo>
                  <a:pt x="480597" y="293747"/>
                  <a:pt x="488217" y="312420"/>
                  <a:pt x="492027" y="331470"/>
                </a:cubicBezTo>
                <a:cubicBezTo>
                  <a:pt x="511077" y="327660"/>
                  <a:pt x="532703" y="330336"/>
                  <a:pt x="549177" y="320040"/>
                </a:cubicBezTo>
                <a:cubicBezTo>
                  <a:pt x="615033" y="278880"/>
                  <a:pt x="550797" y="252540"/>
                  <a:pt x="617757" y="297180"/>
                </a:cubicBezTo>
                <a:cubicBezTo>
                  <a:pt x="640617" y="289560"/>
                  <a:pt x="666287" y="287686"/>
                  <a:pt x="686337" y="274320"/>
                </a:cubicBezTo>
                <a:cubicBezTo>
                  <a:pt x="745120" y="235131"/>
                  <a:pt x="711655" y="147851"/>
                  <a:pt x="732057" y="331470"/>
                </a:cubicBezTo>
                <a:cubicBezTo>
                  <a:pt x="754917" y="327660"/>
                  <a:pt x="782540" y="305562"/>
                  <a:pt x="800637" y="320040"/>
                </a:cubicBezTo>
                <a:cubicBezTo>
                  <a:pt x="815807" y="332176"/>
                  <a:pt x="793421" y="358225"/>
                  <a:pt x="789207" y="377190"/>
                </a:cubicBezTo>
                <a:cubicBezTo>
                  <a:pt x="785799" y="392525"/>
                  <a:pt x="783293" y="408201"/>
                  <a:pt x="777777" y="422910"/>
                </a:cubicBezTo>
                <a:cubicBezTo>
                  <a:pt x="771794" y="438864"/>
                  <a:pt x="761629" y="452969"/>
                  <a:pt x="754917" y="468630"/>
                </a:cubicBezTo>
                <a:cubicBezTo>
                  <a:pt x="750171" y="479704"/>
                  <a:pt x="747297" y="491490"/>
                  <a:pt x="743487" y="502920"/>
                </a:cubicBezTo>
                <a:cubicBezTo>
                  <a:pt x="730920" y="628593"/>
                  <a:pt x="732057" y="578930"/>
                  <a:pt x="732057" y="6515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87208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основной учетный документ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196752"/>
            <a:ext cx="8280920" cy="5328592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274320" indent="-274320">
              <a:spcBef>
                <a:spcPts val="12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целях установления фактического наличия документов и дел делопроизводителями подразделений и Службой делопроизводства должны проводиться проверки условий хранения документов, наличия и состояния документов и дел: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перед передачей документов в архив государственного органа, 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перемещении дел;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смене руководителя структурного подразделения, руководителя Службы делопроизводства;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реорганизации и ликвидации государственного органа, или структурного подразделения.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endParaRPr lang="ru-RU" sz="20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848872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Номенклатура дел как основной учетный документ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5688632" cy="5472608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При обнаружении отсутствия дел, числящихся  по номенклатуре дел, руководством подразделений принимаются меры по их розыску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None/>
            </a:pPr>
            <a:endParaRPr lang="ru-RU" sz="24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случае если розыск дел не дает результата, составляется справка о причинах их отсутствия, которая подписывается руководителем подразделения и представляется в Службу делопроизводства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0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6588224" y="3284984"/>
            <a:ext cx="2066528" cy="108012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Liberation Serif" pitchFamily="18" charset="0"/>
              </a:rPr>
              <a:t>розыск дел</a:t>
            </a:r>
            <a:endParaRPr lang="ru-RU" sz="2200" b="1" dirty="0">
              <a:latin typeface="Liberation Serif" pitchFamily="18" charset="0"/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6588224" y="1052736"/>
            <a:ext cx="2066528" cy="1202432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Liberation Serif" pitchFamily="18" charset="0"/>
              </a:rPr>
              <a:t>Проверка наличия дел</a:t>
            </a:r>
            <a:endParaRPr lang="ru-RU" sz="2200" b="1" dirty="0">
              <a:latin typeface="Liberation Serif" pitchFamily="18" charset="0"/>
            </a:endParaRPr>
          </a:p>
        </p:txBody>
      </p:sp>
      <p:sp>
        <p:nvSpPr>
          <p:cNvPr id="9" name="Выноска со стрелкой вниз 8"/>
          <p:cNvSpPr/>
          <p:nvPr/>
        </p:nvSpPr>
        <p:spPr>
          <a:xfrm>
            <a:off x="6588224" y="2276872"/>
            <a:ext cx="2066528" cy="1008112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Liberation Serif" pitchFamily="18" charset="0"/>
              </a:rPr>
              <a:t>акт проверки</a:t>
            </a:r>
            <a:endParaRPr lang="ru-RU" sz="2200" b="1" dirty="0">
              <a:latin typeface="Liberation Serif" pitchFamily="18" charset="0"/>
            </a:endParaRPr>
          </a:p>
        </p:txBody>
      </p:sp>
      <p:sp>
        <p:nvSpPr>
          <p:cNvPr id="10" name="Выноска со стрелкой вниз 9"/>
          <p:cNvSpPr/>
          <p:nvPr/>
        </p:nvSpPr>
        <p:spPr>
          <a:xfrm>
            <a:off x="6588224" y="4365104"/>
            <a:ext cx="2066528" cy="1440160"/>
          </a:xfrm>
          <a:prstGeom prst="downArrowCallou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Liberation Serif" pitchFamily="18" charset="0"/>
              </a:rPr>
              <a:t>справка о причинах отсутствия дел</a:t>
            </a:r>
            <a:endParaRPr lang="ru-RU" sz="2000" b="1" dirty="0">
              <a:latin typeface="Liberation Serif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16216" y="5805264"/>
            <a:ext cx="2304256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latin typeface="Liberation Serif" pitchFamily="18" charset="0"/>
              </a:rPr>
              <a:t>акт об утрате дел</a:t>
            </a:r>
            <a:endParaRPr lang="ru-RU" sz="2200" b="1" dirty="0">
              <a:latin typeface="Liberation Serif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08912" cy="79208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Порядок согласования и утверждения номенклатуры дел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268760"/>
            <a:ext cx="8496944" cy="5256584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государственного органа 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подписывается руководителем Службы делопроизводства,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визируется руководителем архива (лицом, ответственным за архив), 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утверждается руководителем государственного органа после согласования проекта номенклатуры дел с центральной экспертной комиссией (экспертной комиссией) государственного органа, и </a:t>
            </a:r>
            <a:r>
              <a:rPr lang="ru-RU" sz="2200" b="1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один раз в 5 лет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 экспертно-проверочной комиссией (далее - ЭПК) уполномоченного органа исполнительной власти субъекта Российской Федерации в сфере архивного дела </a:t>
            </a:r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208912" cy="72008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Порядок согласования и утверждения номенклатуры дел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36904" cy="5184576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endParaRPr lang="ru-RU" sz="2200" dirty="0" smtClean="0">
              <a:solidFill>
                <a:schemeClr val="tx1">
                  <a:lumMod val="5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случае изменения функций и структуры государственного органа номенклатура дел подлежит </a:t>
            </a:r>
            <a:r>
              <a:rPr lang="ru-RU" sz="2200" dirty="0" err="1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пересоставлению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, согласованию с ЭПК уполномоченного органа исполнительной власти субъекта Российской Федерации в сфере архивного дела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конце каждого года номенклатура дел государственного органа уточняется и утверждается руководителем государственного органа</a:t>
            </a:r>
          </a:p>
          <a:p>
            <a:pPr marL="43200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Утвержденная номенклатура дел вводится                                       в действие с 1-го января                                                        следующего календарного года</a:t>
            </a:r>
          </a:p>
        </p:txBody>
      </p:sp>
      <p:pic>
        <p:nvPicPr>
          <p:cNvPr id="4" name="Рисунок 3" descr="д.6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4437112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332656"/>
            <a:ext cx="7632848" cy="864096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Перечни типовых архивных документов</a:t>
            </a:r>
            <a:endParaRPr lang="ru-RU" sz="24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196752"/>
            <a:ext cx="7859216" cy="518457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>
              <a:spcBef>
                <a:spcPts val="0"/>
              </a:spcBef>
              <a:buNone/>
              <a:defRPr/>
            </a:pPr>
            <a:endParaRPr lang="ru-RU" sz="1600" b="1" cap="all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Перечень типовых управленческих архивных документов, образующихся в процессе деятельности государственных органов, органов местного самоуправления и организаций,</a:t>
            </a:r>
            <a:b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 с указанием сроков хранения, утвержденный приказом Федерального архивного агентства от 20.12.2019 № 236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Инструкция по применению Перечня типовых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управленческих архивных документов, образующихся в процессе деятельности государственных органов, органов местного самоуправления и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организаций, с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указанием сроков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хранения, утвержденная </a:t>
            </a:r>
            <a:r>
              <a:rPr lang="ru-RU" sz="20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приказом Федерального архивного агентства от 20.12.2019 № </a:t>
            </a: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237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cs typeface="Times New Roman" pitchFamily="18" charset="0"/>
            </a:endParaRPr>
          </a:p>
          <a:p>
            <a:pPr>
              <a:buClr>
                <a:schemeClr val="tx2"/>
              </a:buClr>
              <a:buFont typeface="Courier New" pitchFamily="49" charset="0"/>
              <a:buChar char="o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Перечень типовых архивных документов, образующихся в научно-технической и производственной деятельности организаций, с указанием сроков хранения, утвержденный приказом Министерством культуры России от 31.07.2007</a:t>
            </a:r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endParaRPr lang="ru-RU" sz="20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496944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latin typeface="Liberation Serif" pitchFamily="18" charset="0"/>
              </a:rPr>
              <a:t>При составлении номенклатуры дел следует руководствоваться</a:t>
            </a:r>
            <a:r>
              <a:rPr lang="en-US" sz="2400" b="1" dirty="0" smtClean="0">
                <a:latin typeface="Liberation Serif" pitchFamily="18" charset="0"/>
              </a:rPr>
              <a:t>:</a:t>
            </a:r>
            <a:endParaRPr lang="ru-RU" sz="2400" b="1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1148745"/>
            <a:ext cx="8352928" cy="57092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законодательством Российской Федерации, законодательством субъекта Российской Федерации, определяющими деятельность государственного органа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положением о государственном органе,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регламентом государственного органа,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положениями о структурных подразделениях,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штатным расписанием,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плановой и отчетной документацией,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номенклатурой дел за прошедшие годы,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нормативными актами государственного органа, </a:t>
            </a:r>
            <a:endParaRPr lang="en-US" sz="20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типовыми и примерными номенклатурами дел (при их наличии),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перечнями документов, образующихся в процессе деятельности федеральных органов государственной власти, иных государственных органов Российской Федерации, а также в процессе деятельности подведомственных им организаций, с указанием сроков их хранения</a:t>
            </a:r>
          </a:p>
          <a:p>
            <a:endParaRPr lang="ru-RU" sz="2000" dirty="0">
              <a:latin typeface="Liberation Serif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2008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Номенклатура дел</a:t>
            </a:r>
            <a:r>
              <a:rPr lang="en-US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функции и назначение</a:t>
            </a:r>
            <a:endParaRPr lang="ru-RU" sz="2400" b="1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1412776"/>
            <a:ext cx="8424936" cy="32932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b="1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- систематизированный перечень наименований дел, заводимых в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государственном органе,            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       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 указанием 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сроков их хранения, оформленный в установленном порядке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.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закрепляет классификацию (группировку) исполненных документов в дела (электронные дела) и является основным учетным документом, отражающим состав и организацию документального фонда государственного органа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</a:pPr>
            <a:endParaRPr lang="ru-RU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476672"/>
            <a:ext cx="72008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Номенклатура дел</a:t>
            </a:r>
            <a:r>
              <a:rPr lang="en-US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 </a:t>
            </a:r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функции и назначение</a:t>
            </a:r>
            <a:endParaRPr lang="ru-RU" sz="2400" dirty="0">
              <a:solidFill>
                <a:schemeClr val="tx1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340768"/>
            <a:ext cx="5904656" cy="440120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является основным инструментом правильного формирования и систематизации документального фонда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используется для группировки исполненных документов в дела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endParaRPr lang="en-US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обеспечивает формирование и оформление дел по установленным правилам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endParaRPr lang="en-US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закрепляет сроки хранения документов государственного органа</a:t>
            </a:r>
            <a:r>
              <a:rPr lang="en-US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;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</a:t>
            </a:r>
            <a:endParaRPr lang="en-US" sz="22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облегчает поиск документов, их учет и сохранность </a:t>
            </a:r>
          </a:p>
          <a:p>
            <a:endParaRPr lang="ru-RU" dirty="0"/>
          </a:p>
        </p:txBody>
      </p:sp>
      <p:pic>
        <p:nvPicPr>
          <p:cNvPr id="13" name="Рисунок 12" descr="к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4941168"/>
            <a:ext cx="2615952" cy="1772816"/>
          </a:xfrm>
          <a:prstGeom prst="rect">
            <a:avLst/>
          </a:prstGeom>
        </p:spPr>
      </p:pic>
      <p:pic>
        <p:nvPicPr>
          <p:cNvPr id="14" name="Рисунок 13" descr="й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9450" y="3140968"/>
            <a:ext cx="2114550" cy="1676400"/>
          </a:xfrm>
          <a:prstGeom prst="rect">
            <a:avLst/>
          </a:prstGeom>
        </p:spPr>
      </p:pic>
      <p:pic>
        <p:nvPicPr>
          <p:cNvPr id="15" name="Рисунок 14" descr="й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1340768"/>
            <a:ext cx="2390775" cy="1638300"/>
          </a:xfrm>
          <a:prstGeom prst="rect">
            <a:avLst/>
          </a:prstGeom>
        </p:spPr>
      </p:pic>
      <p:sp>
        <p:nvSpPr>
          <p:cNvPr id="10" name="Стрелка вниз 9"/>
          <p:cNvSpPr/>
          <p:nvPr/>
        </p:nvSpPr>
        <p:spPr>
          <a:xfrm>
            <a:off x="6372200" y="2996952"/>
            <a:ext cx="484632" cy="618368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8659368" y="4797152"/>
            <a:ext cx="484632" cy="618368"/>
          </a:xfrm>
          <a:prstGeom prst="down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200800" cy="93610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Liberation Serif" pitchFamily="18" charset="0"/>
              </a:rPr>
              <a:t>Порядок составления номенклатуры дел</a:t>
            </a:r>
            <a:endParaRPr lang="ru-RU" sz="2400" dirty="0">
              <a:solidFill>
                <a:srgbClr val="C00000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556792"/>
            <a:ext cx="7992888" cy="5099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государственного органа составляется на основе изучения состава и содержания документов, образующихся в его деятельности, включая документы, поступившие из других государственных органов, органов местного самоуправления, организаций, граждан</a:t>
            </a: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</a:pPr>
            <a:endParaRPr lang="ru-RU" sz="2400" dirty="0" smtClean="0">
              <a:solidFill>
                <a:schemeClr val="bg2">
                  <a:lumMod val="10000"/>
                </a:schemeClr>
              </a:solidFill>
              <a:latin typeface="Liberation Serif" pitchFamily="18" charset="0"/>
              <a:ea typeface="Liberation Serif" pitchFamily="18" charset="0"/>
              <a:cs typeface="Times New Roman" pitchFamily="18" charset="0"/>
            </a:endParaRPr>
          </a:p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4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наименованиями разделов номенклатуры дел государственного органа являются наименования структурных подразделений государственного органа, коллегиальных, совещательных, методических и иных органов</a:t>
            </a:r>
          </a:p>
          <a:p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6"/>
          </a:xfrm>
        </p:spPr>
        <p:txBody>
          <a:bodyPr>
            <a:normAutofit/>
          </a:bodyPr>
          <a:lstStyle/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3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692696"/>
            <a:ext cx="8064896" cy="13234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74320" indent="-274320">
              <a:spcBef>
                <a:spcPts val="600"/>
              </a:spcBef>
              <a:buClr>
                <a:schemeClr val="tx2"/>
              </a:buClr>
              <a:buSzPct val="73000"/>
              <a:buFont typeface="Wingdings 2"/>
              <a:buChar char=""/>
            </a:pPr>
            <a:r>
              <a:rPr lang="ru-RU" sz="20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государственного органа (сводная) составляется Службой делопроизводства на основании номенклатур дел структурных подразделений (направлений деятельности) по формам, установленным Правилами 2015 г. (приложения № 25 и №26)</a:t>
            </a:r>
            <a:endParaRPr lang="ru-RU" sz="2000" dirty="0" smtClean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55976" y="2420887"/>
            <a:ext cx="4620619" cy="3976061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348880"/>
            <a:ext cx="4029767" cy="4293331"/>
          </a:xfrm>
          <a:prstGeom prst="rect">
            <a:avLst/>
          </a:prstGeom>
          <a:ln>
            <a:solidFill>
              <a:srgbClr val="C00000"/>
            </a:solidFill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7859216" cy="5400600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lvl="0" indent="0" algn="ctr">
              <a:buNone/>
              <a:defRPr/>
            </a:pP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Номенклатура дел государственного органа составляется </a:t>
            </a:r>
            <a:r>
              <a:rPr lang="ru-RU" sz="2200" dirty="0" smtClean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          в </a:t>
            </a:r>
            <a:r>
              <a:rPr lang="ru-RU" sz="2200" b="1" u="sng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трех</a:t>
            </a:r>
            <a:r>
              <a:rPr lang="ru-RU" sz="2200" dirty="0">
                <a:solidFill>
                  <a:schemeClr val="bg2">
                    <a:lumMod val="1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 экземплярах: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200" b="1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1-й экземпляр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утвержденной номенклатуры дел является документом постоянного хранения, помещается в отдельное дело и включается в номенклатуру дел в раздел Службы делопроизводства;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200" b="1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2-й экземпляр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передается в архив государственного органа в качестве учетного документа;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200" b="1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3-й экземпляр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передается в государственный архив, источником комплектования которого является государственный </a:t>
            </a: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орган.</a:t>
            </a:r>
          </a:p>
          <a:p>
            <a:pPr marL="274320" lvl="0" indent="-274320">
              <a:spcBef>
                <a:spcPts val="600"/>
              </a:spcBef>
              <a:buClr>
                <a:schemeClr val="tx2"/>
              </a:buClr>
              <a:buSzPct val="73000"/>
              <a:defRPr/>
            </a:pPr>
            <a:r>
              <a:rPr lang="ru-RU" sz="2200" dirty="0" smtClean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В </a:t>
            </a:r>
            <a:r>
              <a:rPr lang="ru-RU" sz="2200" dirty="0">
                <a:solidFill>
                  <a:schemeClr val="tx1">
                    <a:lumMod val="50000"/>
                  </a:schemeClr>
                </a:solidFill>
                <a:latin typeface="Liberation Serif" pitchFamily="18" charset="0"/>
                <a:ea typeface="Liberation Serif" pitchFamily="18" charset="0"/>
                <a:cs typeface="Times New Roman" pitchFamily="18" charset="0"/>
              </a:rPr>
              <a:t>качестве рабочего экземпляра в Службе делопроизводства используется копия утвержденной номенклатуры дел государственного органа.</a:t>
            </a:r>
          </a:p>
        </p:txBody>
      </p:sp>
    </p:spTree>
    <p:extLst>
      <p:ext uri="{BB962C8B-B14F-4D97-AF65-F5344CB8AC3E}">
        <p14:creationId xmlns="" xmlns:p14="http://schemas.microsoft.com/office/powerpoint/2010/main" val="19154105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2351</TotalTime>
  <Words>1935</Words>
  <Application>Microsoft Office PowerPoint</Application>
  <PresentationFormat>Экран (4:3)</PresentationFormat>
  <Paragraphs>285</Paragraphs>
  <Slides>28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Городская</vt:lpstr>
      <vt:lpstr>Слайд 1</vt:lpstr>
      <vt:lpstr>Нормативные правовые акты</vt:lpstr>
      <vt:lpstr>Перечни типовых архивных документов</vt:lpstr>
      <vt:lpstr>При составлении номенклатуры дел следует руководствоваться:</vt:lpstr>
      <vt:lpstr>Номенклатура дел: функции и назначение</vt:lpstr>
      <vt:lpstr>Номенклатура дел: функции и назначение</vt:lpstr>
      <vt:lpstr>Порядок составления номенклатуры дел</vt:lpstr>
      <vt:lpstr>Слайд 8</vt:lpstr>
      <vt:lpstr>Слайд 9</vt:lpstr>
      <vt:lpstr>Номенклатура дел как классификационный справочник</vt:lpstr>
      <vt:lpstr>Номенклатура дел как классификационный справочник</vt:lpstr>
      <vt:lpstr>Номенклатура дел как инструмент правильного формирования дел</vt:lpstr>
      <vt:lpstr>Номенклатура дел как основной учетный документ</vt:lpstr>
      <vt:lpstr>Номенклатура дел как основной учетный документ</vt:lpstr>
      <vt:lpstr>Номенклатура дел как основной учетный документ</vt:lpstr>
      <vt:lpstr>Слайд 16</vt:lpstr>
      <vt:lpstr>Графа 2. Заголовок дела</vt:lpstr>
      <vt:lpstr>Графа 2. Заголовок дела</vt:lpstr>
      <vt:lpstr>Слайд 19</vt:lpstr>
      <vt:lpstr>Графа 3. Количество дел</vt:lpstr>
      <vt:lpstr> Графа 5. Примечание</vt:lpstr>
      <vt:lpstr> Итоговая запись к номенклатуре дел</vt:lpstr>
      <vt:lpstr> Составление и оформление итоговой записи</vt:lpstr>
      <vt:lpstr> Образец заполнения и оформления итоговой записи к номенклатуре дел </vt:lpstr>
      <vt:lpstr>Номенклатура дел как основной учетный документ</vt:lpstr>
      <vt:lpstr>Номенклатура дел как основной учетный документ</vt:lpstr>
      <vt:lpstr>Порядок согласования и утверждения номенклатуры дел</vt:lpstr>
      <vt:lpstr>Порядок согласования и утверждения номенклатуры дел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Стафеева Татьяна Валерьевна</dc:creator>
  <cp:lastModifiedBy>t.stafeeva</cp:lastModifiedBy>
  <cp:revision>322</cp:revision>
  <dcterms:created xsi:type="dcterms:W3CDTF">2017-03-06T09:33:19Z</dcterms:created>
  <dcterms:modified xsi:type="dcterms:W3CDTF">2022-09-27T11:27:32Z</dcterms:modified>
</cp:coreProperties>
</file>